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6" r:id="rId8"/>
    <p:sldId id="262" r:id="rId9"/>
    <p:sldId id="263" r:id="rId10"/>
    <p:sldId id="267"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2" y="-4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210DEB-D78A-49A0-ACC4-4C6819A94151}"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210DEB-D78A-49A0-ACC4-4C6819A94151}"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210DEB-D78A-49A0-ACC4-4C6819A94151}"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210DEB-D78A-49A0-ACC4-4C6819A94151}"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210DEB-D78A-49A0-ACC4-4C6819A94151}" type="datetimeFigureOut">
              <a:rPr lang="en-US" smtClean="0"/>
              <a:pPr/>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210DEB-D78A-49A0-ACC4-4C6819A94151}"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210DEB-D78A-49A0-ACC4-4C6819A94151}" type="datetimeFigureOut">
              <a:rPr lang="en-US" smtClean="0"/>
              <a:pPr/>
              <a:t>4/24/2012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210DEB-D78A-49A0-ACC4-4C6819A94151}" type="datetimeFigureOut">
              <a:rPr lang="en-US" smtClean="0"/>
              <a:pPr/>
              <a:t>4/24/2012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210DEB-D78A-49A0-ACC4-4C6819A94151}" type="datetimeFigureOut">
              <a:rPr lang="en-US" smtClean="0"/>
              <a:pPr/>
              <a:t>4/24/2012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210DEB-D78A-49A0-ACC4-4C6819A94151}"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210DEB-D78A-49A0-ACC4-4C6819A94151}" type="datetimeFigureOut">
              <a:rPr lang="en-US" smtClean="0"/>
              <a:pPr/>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A6CA44-DA03-491C-BD2F-4C1D9C09C5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5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210DEB-D78A-49A0-ACC4-4C6819A94151}" type="datetimeFigureOut">
              <a:rPr lang="en-US" smtClean="0"/>
              <a:pPr/>
              <a:t>4/24/2012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A6CA44-DA03-491C-BD2F-4C1D9C09C5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effectLst>
                  <a:outerShdw blurRad="38100" dist="38100" dir="2700000" algn="tl">
                    <a:srgbClr val="000000">
                      <a:alpha val="43137"/>
                    </a:srgbClr>
                  </a:outerShdw>
                </a:effectLst>
              </a:rPr>
              <a:t>Warm-up</a:t>
            </a:r>
            <a:endParaRPr lang="en-US" sz="54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514350" indent="-514350">
              <a:buAutoNum type="arabicPeriod"/>
            </a:pPr>
            <a:r>
              <a:rPr lang="en-US" b="1" dirty="0" smtClean="0">
                <a:effectLst>
                  <a:outerShdw blurRad="38100" dist="38100" dir="2700000" algn="tl">
                    <a:srgbClr val="000000">
                      <a:alpha val="43137"/>
                    </a:srgbClr>
                  </a:outerShdw>
                </a:effectLst>
              </a:rPr>
              <a:t>How do governments interact with other nations? </a:t>
            </a:r>
          </a:p>
          <a:p>
            <a:pPr marL="514350" indent="-514350">
              <a:buAutoNum type="arabicPeriod"/>
            </a:pPr>
            <a:endParaRPr lang="en-US" b="1" dirty="0">
              <a:effectLst>
                <a:outerShdw blurRad="38100" dist="38100" dir="2700000" algn="tl">
                  <a:srgbClr val="000000">
                    <a:alpha val="43137"/>
                  </a:srgbClr>
                </a:outerShdw>
              </a:effectLst>
            </a:endParaRPr>
          </a:p>
          <a:p>
            <a:pPr marL="514350" indent="-514350">
              <a:buAutoNum type="arabicPeriod"/>
            </a:pPr>
            <a:r>
              <a:rPr lang="en-US" b="1" dirty="0" smtClean="0">
                <a:effectLst>
                  <a:outerShdw blurRad="38100" dist="38100" dir="2700000" algn="tl">
                    <a:srgbClr val="000000">
                      <a:alpha val="43137"/>
                    </a:srgbClr>
                  </a:outerShdw>
                </a:effectLst>
              </a:rPr>
              <a:t>How do the choices made by these governments affect their citizens? Give examples.</a:t>
            </a:r>
            <a:endParaRPr lang="en-US"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Choose one of the current event articles provided and decide which foreign policy goal the US is working toward.</a:t>
            </a:r>
            <a:endParaRPr lang="en-US" dirty="0"/>
          </a:p>
        </p:txBody>
      </p:sp>
      <p:sp>
        <p:nvSpPr>
          <p:cNvPr id="6" name="Subtitle 5"/>
          <p:cNvSpPr>
            <a:spLocks noGrp="1"/>
          </p:cNvSpPr>
          <p:nvPr>
            <p:ph type="subTitle" idx="1"/>
          </p:nvPr>
        </p:nvSpPr>
        <p:spPr>
          <a:xfrm>
            <a:off x="1447800" y="4724400"/>
            <a:ext cx="6400800" cy="1752600"/>
          </a:xfrm>
        </p:spPr>
        <p:txBody>
          <a:bodyPr/>
          <a:lstStyle/>
          <a:p>
            <a:pPr algn="l"/>
            <a:r>
              <a:rPr lang="en-US" b="1" dirty="0" smtClean="0">
                <a:solidFill>
                  <a:srgbClr val="FF0000"/>
                </a:solidFill>
              </a:rPr>
              <a:t>After you identify the goal, assess the extent to which the US is achieving its goal.</a:t>
            </a:r>
            <a:endParaRPr lang="en-US" b="1"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0000"/>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143000"/>
          </a:xfrm>
        </p:spPr>
        <p:txBody>
          <a:bodyPr>
            <a:normAutofit fontScale="90000"/>
          </a:bodyPr>
          <a:lstStyle/>
          <a:p>
            <a:pPr algn="l"/>
            <a:r>
              <a:rPr lang="en-US" b="1" dirty="0" smtClean="0">
                <a:effectLst>
                  <a:outerShdw blurRad="38100" dist="38100" dir="2700000" algn="tl">
                    <a:srgbClr val="000000">
                      <a:alpha val="43137"/>
                    </a:srgbClr>
                  </a:outerShdw>
                </a:effectLst>
              </a:rPr>
              <a:t>How has foreign policy shaped history?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p:txBody>
          <a:bodyPr>
            <a:normAutofit fontScale="92500" lnSpcReduction="20000"/>
          </a:bodyPr>
          <a:lstStyle/>
          <a:p>
            <a:pPr>
              <a:buNone/>
            </a:pPr>
            <a:r>
              <a:rPr lang="en-US" b="1" dirty="0" smtClean="0"/>
              <a:t>With a partner, decide which goal/s dictated foreign policy for each of the following events. Think about the situation before the war, the reasons we went to war, and the outcome.</a:t>
            </a:r>
          </a:p>
          <a:p>
            <a:pPr>
              <a:buNone/>
            </a:pPr>
            <a:endParaRPr lang="en-US" b="1" dirty="0" smtClean="0"/>
          </a:p>
          <a:p>
            <a:pPr>
              <a:buNone/>
            </a:pPr>
            <a:r>
              <a:rPr lang="en-US" b="1" dirty="0" smtClean="0"/>
              <a:t>1. Panama Canal</a:t>
            </a:r>
          </a:p>
          <a:p>
            <a:pPr>
              <a:buNone/>
            </a:pPr>
            <a:endParaRPr lang="en-US" b="1" dirty="0" smtClean="0"/>
          </a:p>
          <a:p>
            <a:pPr>
              <a:buNone/>
            </a:pPr>
            <a:r>
              <a:rPr lang="en-US" b="1" dirty="0" smtClean="0"/>
              <a:t>2. WWII</a:t>
            </a:r>
          </a:p>
          <a:p>
            <a:pPr lvl="1"/>
            <a:endParaRPr lang="en-US" dirty="0"/>
          </a:p>
        </p:txBody>
      </p:sp>
      <p:sp>
        <p:nvSpPr>
          <p:cNvPr id="4" name="Content Placeholder 3"/>
          <p:cNvSpPr>
            <a:spLocks noGrp="1"/>
          </p:cNvSpPr>
          <p:nvPr>
            <p:ph sz="half" idx="2"/>
          </p:nvPr>
        </p:nvSpPr>
        <p:spPr/>
        <p:txBody>
          <a:bodyPr>
            <a:normAutofit fontScale="92500" lnSpcReduction="20000"/>
          </a:bodyPr>
          <a:lstStyle/>
          <a:p>
            <a:pPr>
              <a:buNone/>
            </a:pPr>
            <a:r>
              <a:rPr lang="en-US" b="1" dirty="0" smtClean="0"/>
              <a:t>3. Cold War (hint- think about all the ways we were involved around the globe)</a:t>
            </a:r>
          </a:p>
          <a:p>
            <a:endParaRPr lang="en-US" b="1" dirty="0"/>
          </a:p>
          <a:p>
            <a:pPr>
              <a:buNone/>
            </a:pPr>
            <a:r>
              <a:rPr lang="en-US" b="1" dirty="0" smtClean="0"/>
              <a:t>4. War in Iraq</a:t>
            </a:r>
          </a:p>
          <a:p>
            <a:endParaRPr lang="en-US" b="1" dirty="0"/>
          </a:p>
          <a:p>
            <a:endParaRPr lang="en-US" b="1" dirty="0" smtClean="0"/>
          </a:p>
          <a:p>
            <a:pPr>
              <a:buNone/>
            </a:pPr>
            <a:r>
              <a:rPr lang="en-US" b="1" dirty="0" smtClean="0"/>
              <a:t>5. War in Afghanistan</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00"/>
                                        <p:tgtEl>
                                          <p:spTgt spid="4">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wipe(down)">
                                      <p:cBhvr>
                                        <p:cTn id="30" dur="500"/>
                                        <p:tgtEl>
                                          <p:spTgt spid="4">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Effect transition="in" filter="wipe(down)">
                                      <p:cBhvr>
                                        <p:cTn id="3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0" y="4343400"/>
            <a:ext cx="7772400" cy="1362075"/>
          </a:xfrm>
        </p:spPr>
        <p:txBody>
          <a:bodyPr>
            <a:noAutofit/>
          </a:bodyPr>
          <a:lstStyle/>
          <a:p>
            <a:pPr lvl="1" algn="l" rtl="0">
              <a:spcBef>
                <a:spcPct val="0"/>
              </a:spcBef>
            </a:pPr>
            <a:r>
              <a:rPr lang="en-US" sz="2800" b="1" i="1" dirty="0" smtClean="0"/>
              <a:t>Before Pearl Harbor, the US practiced a policy called isolationism. Would it ever be possible for the US to return to isolationism? </a:t>
            </a:r>
            <a:r>
              <a:rPr lang="en-US" sz="2800" i="1" dirty="0" smtClean="0"/>
              <a:t/>
            </a:r>
            <a:br>
              <a:rPr lang="en-US" sz="2800" i="1" dirty="0" smtClean="0"/>
            </a:br>
            <a:endParaRPr lang="en-US" sz="2800" i="1" dirty="0"/>
          </a:p>
        </p:txBody>
      </p:sp>
      <p:sp>
        <p:nvSpPr>
          <p:cNvPr id="8" name="Text Placeholder 7"/>
          <p:cNvSpPr>
            <a:spLocks noGrp="1"/>
          </p:cNvSpPr>
          <p:nvPr>
            <p:ph type="body" idx="1"/>
          </p:nvPr>
        </p:nvSpPr>
        <p:spPr>
          <a:xfrm>
            <a:off x="685800" y="0"/>
            <a:ext cx="7808913" cy="3568700"/>
          </a:xfrm>
        </p:spPr>
        <p:txBody>
          <a:bodyPr>
            <a:normAutofit/>
          </a:bodyPr>
          <a:lstStyle/>
          <a:p>
            <a:pPr marL="0" lvl="1"/>
            <a:r>
              <a:rPr lang="en-US" dirty="0" smtClean="0">
                <a:solidFill>
                  <a:schemeClr val="tx1">
                    <a:lumMod val="75000"/>
                    <a:lumOff val="25000"/>
                  </a:schemeClr>
                </a:solidFill>
              </a:rPr>
              <a:t/>
            </a:r>
            <a:br>
              <a:rPr lang="en-US" dirty="0" smtClean="0">
                <a:solidFill>
                  <a:schemeClr val="tx1">
                    <a:lumMod val="75000"/>
                    <a:lumOff val="25000"/>
                  </a:schemeClr>
                </a:solidFill>
              </a:rPr>
            </a:br>
            <a:r>
              <a:rPr lang="en-US" sz="3300" b="1" dirty="0" smtClean="0">
                <a:solidFill>
                  <a:schemeClr val="tx1">
                    <a:lumMod val="75000"/>
                    <a:lumOff val="25000"/>
                  </a:schemeClr>
                </a:solidFill>
              </a:rPr>
              <a:t>Respond to this question with a well-written thesis (1-2 sentences) that restates the question, provides a clear answer, and gives reasons supporting your answer.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effectLst>
                  <a:outerShdw blurRad="38100" dist="38100" dir="2700000" algn="tl">
                    <a:srgbClr val="000000">
                      <a:alpha val="43137"/>
                    </a:srgbClr>
                  </a:outerShdw>
                </a:effectLst>
              </a:rPr>
              <a:t>US Foreign Policy</a:t>
            </a:r>
            <a:endParaRPr lang="en-US" sz="54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endParaRPr lang="en-US"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effectLst>
                  <a:outerShdw blurRad="38100" dist="38100" dir="2700000" algn="tl">
                    <a:srgbClr val="000000">
                      <a:alpha val="43137"/>
                    </a:srgbClr>
                  </a:outerShdw>
                </a:effectLst>
              </a:rPr>
              <a:t>What is </a:t>
            </a:r>
            <a:r>
              <a:rPr lang="en-US" b="1" i="1" dirty="0" smtClean="0">
                <a:effectLst>
                  <a:outerShdw blurRad="38100" dist="38100" dir="2700000" algn="tl">
                    <a:srgbClr val="000000">
                      <a:alpha val="43137"/>
                    </a:srgbClr>
                  </a:outerShdw>
                </a:effectLst>
              </a:rPr>
              <a:t>foreign policy</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None/>
            </a:pPr>
            <a:r>
              <a:rPr lang="en-US" b="1" dirty="0" smtClean="0">
                <a:effectLst>
                  <a:outerShdw blurRad="38100" dist="38100" dir="2700000" algn="tl">
                    <a:srgbClr val="000000">
                      <a:alpha val="43137"/>
                    </a:srgbClr>
                  </a:outerShdw>
                </a:effectLst>
              </a:rPr>
              <a:t>The strategies and goals that guide a nation’s relations with other groups and countries in the world</a:t>
            </a:r>
          </a:p>
          <a:p>
            <a:pPr lvl="1"/>
            <a:r>
              <a:rPr lang="en-US" b="1" dirty="0" smtClean="0">
                <a:effectLst>
                  <a:outerShdw blurRad="38100" dist="38100" dir="2700000" algn="tl">
                    <a:srgbClr val="000000">
                      <a:alpha val="43137"/>
                    </a:srgbClr>
                  </a:outerShdw>
                </a:effectLst>
              </a:rPr>
              <a:t>The long-term goals remain the same</a:t>
            </a:r>
          </a:p>
          <a:p>
            <a:pPr lvl="1"/>
            <a:r>
              <a:rPr lang="en-US" b="1" dirty="0" smtClean="0">
                <a:effectLst>
                  <a:outerShdw blurRad="38100" dist="38100" dir="2700000" algn="tl">
                    <a:srgbClr val="000000">
                      <a:alpha val="43137"/>
                    </a:srgbClr>
                  </a:outerShdw>
                </a:effectLst>
              </a:rPr>
              <a:t>The short-term goals change depending on what is happening in the world</a:t>
            </a:r>
            <a:endParaRPr lang="en-US" b="1"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5638800" y="4352766"/>
            <a:ext cx="3276600" cy="2505234"/>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effectLst>
                  <a:outerShdw blurRad="38100" dist="38100" dir="2700000" algn="tl">
                    <a:srgbClr val="000000">
                      <a:alpha val="43137"/>
                    </a:srgbClr>
                  </a:outerShdw>
                </a:effectLst>
              </a:rPr>
              <a:t>What are examples of </a:t>
            </a:r>
            <a:r>
              <a:rPr lang="en-US" b="1" i="1" dirty="0" smtClean="0">
                <a:effectLst>
                  <a:outerShdw blurRad="38100" dist="38100" dir="2700000" algn="tl">
                    <a:srgbClr val="000000">
                      <a:alpha val="43137"/>
                    </a:srgbClr>
                  </a:outerShdw>
                </a:effectLst>
              </a:rPr>
              <a:t>foreign policy</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4" name="Content Placeholder 3"/>
          <p:cNvSpPr>
            <a:spLocks noGrp="1"/>
          </p:cNvSpPr>
          <p:nvPr>
            <p:ph sz="half" idx="1"/>
          </p:nvPr>
        </p:nvSpPr>
        <p:spPr/>
        <p:txBody>
          <a:bodyPr>
            <a:normAutofit/>
          </a:bodyPr>
          <a:lstStyle/>
          <a:p>
            <a:r>
              <a:rPr lang="en-US" sz="3200" b="1" dirty="0" smtClean="0">
                <a:solidFill>
                  <a:srgbClr val="FF0000"/>
                </a:solidFill>
              </a:rPr>
              <a:t>Trade sanctions or embargos</a:t>
            </a:r>
          </a:p>
          <a:p>
            <a:r>
              <a:rPr lang="en-US" sz="3200" b="1" dirty="0" smtClean="0">
                <a:solidFill>
                  <a:srgbClr val="FF0000"/>
                </a:solidFill>
              </a:rPr>
              <a:t>What countries do we have trade restrictions against? Why?</a:t>
            </a:r>
            <a:endParaRPr lang="en-US" sz="3200" b="1" dirty="0">
              <a:solidFill>
                <a:srgbClr val="FF0000"/>
              </a:solidFill>
            </a:endParaRPr>
          </a:p>
        </p:txBody>
      </p:sp>
      <p:sp>
        <p:nvSpPr>
          <p:cNvPr id="5" name="Content Placeholder 4"/>
          <p:cNvSpPr>
            <a:spLocks noGrp="1"/>
          </p:cNvSpPr>
          <p:nvPr>
            <p:ph sz="half" idx="2"/>
          </p:nvPr>
        </p:nvSpPr>
        <p:spPr/>
        <p:txBody>
          <a:bodyPr>
            <a:normAutofit/>
          </a:bodyPr>
          <a:lstStyle/>
          <a:p>
            <a:r>
              <a:rPr lang="en-US" sz="3200" b="1" dirty="0" smtClean="0">
                <a:solidFill>
                  <a:srgbClr val="FF0000"/>
                </a:solidFill>
              </a:rPr>
              <a:t>Aid for countries experiencing natural disasters</a:t>
            </a:r>
          </a:p>
          <a:p>
            <a:r>
              <a:rPr lang="en-US" sz="3200" b="1" dirty="0" smtClean="0">
                <a:solidFill>
                  <a:srgbClr val="FF0000"/>
                </a:solidFill>
              </a:rPr>
              <a:t>Where have we sent help?</a:t>
            </a:r>
            <a:endParaRPr lang="en-US" sz="3200" b="1" dirty="0">
              <a:solidFill>
                <a:srgbClr val="FF00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wipe(down)">
                                      <p:cBhvr>
                                        <p:cTn id="2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144000" cy="1143000"/>
          </a:xfrm>
        </p:spPr>
        <p:txBody>
          <a:bodyPr>
            <a:normAutofit fontScale="90000"/>
          </a:bodyPr>
          <a:lstStyle/>
          <a:p>
            <a:pPr algn="l"/>
            <a:r>
              <a:rPr lang="en-US" b="1" dirty="0" smtClean="0">
                <a:solidFill>
                  <a:schemeClr val="tx2">
                    <a:lumMod val="60000"/>
                    <a:lumOff val="40000"/>
                  </a:schemeClr>
                </a:solidFill>
                <a:effectLst>
                  <a:outerShdw blurRad="38100" dist="38100" dir="2700000" algn="tl">
                    <a:srgbClr val="000000">
                      <a:alpha val="43137"/>
                    </a:srgbClr>
                  </a:outerShdw>
                </a:effectLst>
              </a:rPr>
              <a:t>What are the goals of US foreign policy?</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457200" y="1066800"/>
            <a:ext cx="4038600" cy="5638800"/>
          </a:xfrm>
        </p:spPr>
        <p:txBody>
          <a:bodyPr>
            <a:noAutofit/>
          </a:bodyPr>
          <a:lstStyle/>
          <a:p>
            <a:pPr>
              <a:buNone/>
            </a:pPr>
            <a:r>
              <a:rPr lang="en-US" b="1" dirty="0" smtClean="0">
                <a:solidFill>
                  <a:schemeClr val="tx2">
                    <a:lumMod val="60000"/>
                    <a:lumOff val="40000"/>
                  </a:schemeClr>
                </a:solidFill>
              </a:rPr>
              <a:t>1. National security</a:t>
            </a:r>
          </a:p>
          <a:p>
            <a:r>
              <a:rPr lang="en-US" b="1" dirty="0" smtClean="0">
                <a:solidFill>
                  <a:schemeClr val="tx2">
                    <a:lumMod val="20000"/>
                    <a:lumOff val="80000"/>
                  </a:schemeClr>
                </a:solidFill>
              </a:rPr>
              <a:t>Preserve the security of the US</a:t>
            </a:r>
          </a:p>
          <a:p>
            <a:r>
              <a:rPr lang="en-US" b="1" dirty="0" smtClean="0">
                <a:solidFill>
                  <a:schemeClr val="tx2">
                    <a:lumMod val="20000"/>
                    <a:lumOff val="80000"/>
                  </a:schemeClr>
                </a:solidFill>
              </a:rPr>
              <a:t>Protect our borders against  invasion or control by foreign powers</a:t>
            </a:r>
          </a:p>
          <a:p>
            <a:r>
              <a:rPr lang="en-US" b="1" dirty="0" smtClean="0">
                <a:solidFill>
                  <a:schemeClr val="tx2">
                    <a:lumMod val="20000"/>
                    <a:lumOff val="80000"/>
                  </a:schemeClr>
                </a:solidFill>
              </a:rPr>
              <a:t>This is a </a:t>
            </a:r>
            <a:r>
              <a:rPr lang="en-US" b="1" i="1" dirty="0" smtClean="0">
                <a:solidFill>
                  <a:schemeClr val="tx2">
                    <a:lumMod val="20000"/>
                    <a:lumOff val="80000"/>
                  </a:schemeClr>
                </a:solidFill>
              </a:rPr>
              <a:t>fundamental</a:t>
            </a:r>
            <a:r>
              <a:rPr lang="en-US" b="1" dirty="0" smtClean="0">
                <a:solidFill>
                  <a:schemeClr val="tx2">
                    <a:lumMod val="20000"/>
                    <a:lumOff val="80000"/>
                  </a:schemeClr>
                </a:solidFill>
              </a:rPr>
              <a:t> goal because no nation can achieve any further goals if it is under attack</a:t>
            </a:r>
            <a:endParaRPr lang="en-US" b="1" dirty="0">
              <a:solidFill>
                <a:schemeClr val="tx2">
                  <a:lumMod val="20000"/>
                  <a:lumOff val="80000"/>
                </a:schemeClr>
              </a:solidFill>
            </a:endParaRPr>
          </a:p>
        </p:txBody>
      </p:sp>
      <p:sp>
        <p:nvSpPr>
          <p:cNvPr id="4" name="Content Placeholder 3"/>
          <p:cNvSpPr>
            <a:spLocks noGrp="1"/>
          </p:cNvSpPr>
          <p:nvPr>
            <p:ph sz="half" idx="2"/>
          </p:nvPr>
        </p:nvSpPr>
        <p:spPr/>
        <p:txBody>
          <a:bodyPr>
            <a:normAutofit/>
          </a:bodyPr>
          <a:lstStyle/>
          <a:p>
            <a:pPr>
              <a:buNone/>
            </a:pPr>
            <a:endParaRPr lang="en-US"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3000"/>
            <a:lum/>
          </a:blip>
          <a:srcRect/>
          <a:stretch>
            <a:fillRect l="-16000" r="-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839200" cy="1143000"/>
          </a:xfrm>
        </p:spPr>
        <p:txBody>
          <a:bodyPr>
            <a:normAutofit fontScale="90000"/>
          </a:bodyPr>
          <a:lstStyle/>
          <a:p>
            <a:pPr algn="l"/>
            <a:r>
              <a:rPr lang="en-US" b="1" dirty="0" smtClean="0">
                <a:solidFill>
                  <a:schemeClr val="tx2">
                    <a:lumMod val="60000"/>
                    <a:lumOff val="40000"/>
                  </a:schemeClr>
                </a:solidFill>
                <a:effectLst>
                  <a:outerShdw blurRad="38100" dist="38100" dir="2700000" algn="tl">
                    <a:srgbClr val="000000">
                      <a:alpha val="43137"/>
                    </a:srgbClr>
                  </a:outerShdw>
                </a:effectLst>
              </a:rPr>
              <a:t>What are the goals of US foreign policy?</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152400" y="762000"/>
            <a:ext cx="9372600" cy="4525963"/>
          </a:xfrm>
        </p:spPr>
        <p:txBody>
          <a:bodyPr>
            <a:normAutofit/>
          </a:bodyPr>
          <a:lstStyle/>
          <a:p>
            <a:pPr>
              <a:buNone/>
            </a:pPr>
            <a:r>
              <a:rPr lang="en-US" sz="3200" b="1" dirty="0" smtClean="0">
                <a:solidFill>
                  <a:schemeClr val="tx2">
                    <a:lumMod val="60000"/>
                    <a:lumOff val="40000"/>
                  </a:schemeClr>
                </a:solidFill>
              </a:rPr>
              <a:t>2. Free and Open Trade</a:t>
            </a:r>
          </a:p>
          <a:p>
            <a:r>
              <a:rPr lang="en-US" sz="2800" b="1" dirty="0" smtClean="0"/>
              <a:t>Protect vital economic interests</a:t>
            </a:r>
          </a:p>
          <a:p>
            <a:r>
              <a:rPr lang="en-US" sz="2800" b="1" dirty="0" smtClean="0"/>
              <a:t>Maintain trade with foreign nations</a:t>
            </a:r>
          </a:p>
          <a:p>
            <a:pPr lvl="1"/>
            <a:r>
              <a:rPr lang="en-US" sz="2400" b="1" dirty="0" smtClean="0"/>
              <a:t>US farms and factories need to sell their products in int’l markets</a:t>
            </a:r>
          </a:p>
          <a:p>
            <a:r>
              <a:rPr lang="en-US" sz="2800" b="1" dirty="0" smtClean="0"/>
              <a:t>Preserve access to natural resources we need</a:t>
            </a:r>
          </a:p>
          <a:p>
            <a:endParaRPr lang="en-US" sz="2800" b="1" dirty="0" smtClean="0"/>
          </a:p>
          <a:p>
            <a:endParaRPr lang="en-US" sz="2800" b="1" dirty="0"/>
          </a:p>
          <a:p>
            <a:r>
              <a:rPr lang="en-US" sz="2800" b="1" dirty="0" smtClean="0"/>
              <a:t>Typically, the US supports “free trade”- no import/export restrictions</a:t>
            </a:r>
          </a:p>
          <a:p>
            <a:pPr>
              <a:buNone/>
            </a:pPr>
            <a:endParaRPr lang="en-US" b="1" dirty="0"/>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20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2000"/>
                                        <p:tgtEl>
                                          <p:spTgt spid="4">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2800" b="1" dirty="0" smtClean="0"/>
              <a:t>“I believe that it must be the policy of the United States to support free peoples who are resisting attempted subjugation by armed minorities or by outside pressures. I believe that we must assist free peoples to work out their own destinies in their own way…I believe that our help should be primarily through economic and financial aid which is essential to economic stability and orderly political processes.” </a:t>
            </a:r>
            <a:endParaRPr lang="en-US" sz="3600" b="1" dirty="0"/>
          </a:p>
        </p:txBody>
      </p:sp>
      <p:sp>
        <p:nvSpPr>
          <p:cNvPr id="3" name="Content Placeholder 2"/>
          <p:cNvSpPr>
            <a:spLocks noGrp="1"/>
          </p:cNvSpPr>
          <p:nvPr>
            <p:ph type="subTitle" idx="1"/>
          </p:nvPr>
        </p:nvSpPr>
        <p:spPr>
          <a:xfrm>
            <a:off x="0" y="5486400"/>
            <a:ext cx="8915400" cy="1752600"/>
          </a:xfrm>
        </p:spPr>
        <p:txBody>
          <a:bodyPr>
            <a:normAutofit/>
          </a:bodyPr>
          <a:lstStyle/>
          <a:p>
            <a:pPr>
              <a:buNone/>
            </a:pPr>
            <a:endParaRPr lang="en-US" dirty="0">
              <a:solidFill>
                <a:schemeClr val="tx2">
                  <a:lumMod val="75000"/>
                </a:schemeClr>
              </a:solidFill>
            </a:endParaRPr>
          </a:p>
          <a:p>
            <a:pPr>
              <a:buNone/>
            </a:pPr>
            <a:r>
              <a:rPr lang="en-US" sz="2800" b="1" dirty="0" smtClean="0">
                <a:solidFill>
                  <a:schemeClr val="tx1"/>
                </a:solidFill>
              </a:rPr>
              <a:t>President Harry S. Truman—“The Truman Doctrine,” 1947</a:t>
            </a:r>
            <a:endParaRPr lang="en-US" sz="2800" b="1" dirty="0">
              <a:solidFill>
                <a:schemeClr val="tx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144000" cy="1143000"/>
          </a:xfrm>
        </p:spPr>
        <p:txBody>
          <a:bodyPr>
            <a:normAutofit fontScale="90000"/>
          </a:bodyPr>
          <a:lstStyle/>
          <a:p>
            <a:pPr algn="l"/>
            <a:r>
              <a:rPr lang="en-US" b="1" dirty="0" smtClean="0">
                <a:solidFill>
                  <a:schemeClr val="bg1"/>
                </a:solidFill>
                <a:effectLst>
                  <a:outerShdw blurRad="38100" dist="38100" dir="2700000" algn="tl">
                    <a:srgbClr val="000000">
                      <a:alpha val="43137"/>
                    </a:srgbClr>
                  </a:outerShdw>
                </a:effectLst>
              </a:rPr>
              <a:t>What are the goals of US foreign policy?</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457200" y="1066800"/>
            <a:ext cx="4038600" cy="5638800"/>
          </a:xfrm>
        </p:spPr>
        <p:txBody>
          <a:bodyPr>
            <a:noAutofit/>
          </a:bodyPr>
          <a:lstStyle/>
          <a:p>
            <a:pPr>
              <a:buNone/>
            </a:pPr>
            <a:endParaRPr lang="en-US" b="1" dirty="0" smtClean="0">
              <a:solidFill>
                <a:schemeClr val="tx2">
                  <a:lumMod val="60000"/>
                  <a:lumOff val="40000"/>
                </a:schemeClr>
              </a:solidFill>
            </a:endParaRPr>
          </a:p>
        </p:txBody>
      </p:sp>
      <p:sp>
        <p:nvSpPr>
          <p:cNvPr id="4" name="Content Placeholder 3"/>
          <p:cNvSpPr>
            <a:spLocks noGrp="1"/>
          </p:cNvSpPr>
          <p:nvPr>
            <p:ph sz="half" idx="2"/>
          </p:nvPr>
        </p:nvSpPr>
        <p:spPr>
          <a:xfrm>
            <a:off x="4114800" y="990600"/>
            <a:ext cx="5029200" cy="5715000"/>
          </a:xfrm>
        </p:spPr>
        <p:txBody>
          <a:bodyPr>
            <a:normAutofit/>
          </a:bodyPr>
          <a:lstStyle/>
          <a:p>
            <a:pPr>
              <a:buNone/>
            </a:pPr>
            <a:r>
              <a:rPr lang="en-US" sz="3200" b="1" dirty="0" smtClean="0"/>
              <a:t>3. World Peace</a:t>
            </a:r>
          </a:p>
          <a:p>
            <a:r>
              <a:rPr lang="en-US" sz="3200" b="1" dirty="0" smtClean="0"/>
              <a:t>The US works for peace because it helps avoid outside conflicts and aids national security</a:t>
            </a:r>
          </a:p>
          <a:p>
            <a:r>
              <a:rPr lang="en-US" sz="3200" b="1" dirty="0" smtClean="0"/>
              <a:t>Tries to help other nations solve their conflicts</a:t>
            </a:r>
          </a:p>
          <a:p>
            <a:r>
              <a:rPr lang="en-US" sz="3200" b="1" dirty="0" smtClean="0"/>
              <a:t>Sends economic aid to at-risk countries</a:t>
            </a:r>
          </a:p>
          <a:p>
            <a:pPr>
              <a:buNone/>
            </a:pPr>
            <a:endParaRPr lang="en-US" b="1" dirty="0" smtClean="0"/>
          </a:p>
          <a:p>
            <a:pPr>
              <a:buNone/>
            </a:pPr>
            <a:endParaRPr lang="en-US"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down)">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down)">
                                      <p:cBhvr>
                                        <p:cTn id="18" dur="5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wipe(down)">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wipe(down)">
                                      <p:cBhvr>
                                        <p:cTn id="28"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7000"/>
            <a:lum/>
          </a:blip>
          <a:srcRect/>
          <a:stretch>
            <a:fillRect l="-16000" r="-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143000"/>
          </a:xfrm>
        </p:spPr>
        <p:txBody>
          <a:bodyPr>
            <a:normAutofit fontScale="90000"/>
          </a:bodyPr>
          <a:lstStyle/>
          <a:p>
            <a:pPr algn="l"/>
            <a:r>
              <a:rPr lang="en-US" b="1" dirty="0" smtClean="0">
                <a:solidFill>
                  <a:schemeClr val="tx2">
                    <a:lumMod val="60000"/>
                    <a:lumOff val="40000"/>
                  </a:schemeClr>
                </a:solidFill>
                <a:effectLst>
                  <a:outerShdw blurRad="38100" dist="38100" dir="2700000" algn="tl">
                    <a:srgbClr val="000000">
                      <a:alpha val="43137"/>
                    </a:srgbClr>
                  </a:outerShdw>
                </a:effectLst>
              </a:rPr>
              <a:t>What are the goals of US foreign policy?</a:t>
            </a:r>
            <a:endParaRPr lang="en-US" b="1" dirty="0">
              <a:solidFill>
                <a:schemeClr val="tx2">
                  <a:lumMod val="60000"/>
                  <a:lumOff val="40000"/>
                </a:schemeClr>
              </a:solidFill>
            </a:endParaRPr>
          </a:p>
        </p:txBody>
      </p:sp>
      <p:sp>
        <p:nvSpPr>
          <p:cNvPr id="3" name="Content Placeholder 2"/>
          <p:cNvSpPr>
            <a:spLocks noGrp="1"/>
          </p:cNvSpPr>
          <p:nvPr>
            <p:ph sz="half" idx="1"/>
          </p:nvPr>
        </p:nvSpPr>
        <p:spPr>
          <a:xfrm>
            <a:off x="0" y="1143000"/>
            <a:ext cx="4495800" cy="5257800"/>
          </a:xfrm>
        </p:spPr>
        <p:txBody>
          <a:bodyPr>
            <a:normAutofit/>
          </a:bodyPr>
          <a:lstStyle/>
          <a:p>
            <a:pPr>
              <a:buNone/>
            </a:pPr>
            <a:r>
              <a:rPr lang="en-US" b="1" dirty="0" smtClean="0">
                <a:solidFill>
                  <a:srgbClr val="FF0000"/>
                </a:solidFill>
              </a:rPr>
              <a:t>4. Democratic Governments</a:t>
            </a:r>
          </a:p>
          <a:p>
            <a:pPr>
              <a:buNone/>
            </a:pPr>
            <a:endParaRPr lang="en-US" b="1" dirty="0" smtClean="0">
              <a:solidFill>
                <a:srgbClr val="FF0000"/>
              </a:solidFill>
            </a:endParaRPr>
          </a:p>
          <a:p>
            <a:r>
              <a:rPr lang="en-US" b="1" dirty="0" smtClean="0"/>
              <a:t>US helps other nations create democratic political systems</a:t>
            </a:r>
          </a:p>
          <a:p>
            <a:r>
              <a:rPr lang="en-US" b="1" dirty="0" smtClean="0"/>
              <a:t>Examples- many formerly Communist nations became democracies in the 1990s</a:t>
            </a:r>
            <a:endParaRPr lang="en-US" b="1" dirty="0"/>
          </a:p>
        </p:txBody>
      </p:sp>
      <p:sp>
        <p:nvSpPr>
          <p:cNvPr id="4" name="Content Placeholder 3"/>
          <p:cNvSpPr>
            <a:spLocks noGrp="1"/>
          </p:cNvSpPr>
          <p:nvPr>
            <p:ph sz="half" idx="2"/>
          </p:nvPr>
        </p:nvSpPr>
        <p:spPr>
          <a:xfrm>
            <a:off x="4648200" y="1143000"/>
            <a:ext cx="4495800" cy="5562600"/>
          </a:xfrm>
        </p:spPr>
        <p:txBody>
          <a:bodyPr>
            <a:normAutofit/>
          </a:bodyPr>
          <a:lstStyle/>
          <a:p>
            <a:pPr>
              <a:buNone/>
            </a:pPr>
            <a:r>
              <a:rPr lang="en-US" b="1" dirty="0" smtClean="0">
                <a:solidFill>
                  <a:srgbClr val="FF0000"/>
                </a:solidFill>
              </a:rPr>
              <a:t>5. Concern for Humanity</a:t>
            </a:r>
          </a:p>
          <a:p>
            <a:endParaRPr lang="en-US" b="1" dirty="0" smtClean="0"/>
          </a:p>
          <a:p>
            <a:r>
              <a:rPr lang="en-US" b="1" dirty="0" smtClean="0"/>
              <a:t>US has provided food, medical supplies, and technical assistance to victims of disaster</a:t>
            </a:r>
          </a:p>
          <a:p>
            <a:r>
              <a:rPr lang="en-US" b="1" dirty="0" smtClean="0"/>
              <a:t>This aid is also aimed to serve the strategic interests of the US to maintain political stability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additive="base">
                                        <p:cTn id="2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 calcmode="lin" valueType="num">
                                      <p:cBhvr additive="base">
                                        <p:cTn id="3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536</Words>
  <Application>Microsoft Office PowerPoint</Application>
  <PresentationFormat>On-screen Show (4:3)</PresentationFormat>
  <Paragraphs>61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Warm-up</vt:lpstr>
      <vt:lpstr>US Foreign Policy</vt:lpstr>
      <vt:lpstr>What is foreign policy?</vt:lpstr>
      <vt:lpstr>What are examples of foreign policy?</vt:lpstr>
      <vt:lpstr>What are the goals of US foreign policy?</vt:lpstr>
      <vt:lpstr>What are the goals of US foreign policy?</vt:lpstr>
      <vt:lpstr>“I believe that it must be the policy of the United States to support free peoples who are resisting attempted subjugation by armed minorities or by outside pressures. I believe that we must assist free peoples to work out their own destinies in their own way…I believe that our help should be primarily through economic and financial aid which is essential to economic stability and orderly political processes.” </vt:lpstr>
      <vt:lpstr>What are the goals of US foreign policy?</vt:lpstr>
      <vt:lpstr>What are the goals of US foreign policy?</vt:lpstr>
      <vt:lpstr>Choose one of the current event articles provided and decide which foreign policy goal the US is working toward.</vt:lpstr>
      <vt:lpstr>How has foreign policy shaped history?</vt:lpstr>
      <vt:lpstr>Before Pearl Harbor, the US practiced a policy called isolationism. Would it ever be possible for the US to return to isolationism?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Warm-up</dc:title>
  <dc:creator>Wendy Nichols</dc:creator>
  <cp:lastModifiedBy>wnichols</cp:lastModifiedBy>
  <cp:revision>13</cp:revision>
  <dcterms:created xsi:type="dcterms:W3CDTF">2012-04-17T17:42:17Z</dcterms:created>
  <dcterms:modified xsi:type="dcterms:W3CDTF">2012-04-24T18:11:31Z</dcterms:modified>
</cp:coreProperties>
</file>